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7" r:id="rId3"/>
    <p:sldId id="257" r:id="rId4"/>
    <p:sldId id="278" r:id="rId5"/>
    <p:sldId id="430" r:id="rId6"/>
    <p:sldId id="347" r:id="rId7"/>
    <p:sldId id="432" r:id="rId8"/>
    <p:sldId id="431" r:id="rId9"/>
    <p:sldId id="388" r:id="rId10"/>
    <p:sldId id="433" r:id="rId11"/>
    <p:sldId id="434" r:id="rId12"/>
    <p:sldId id="435" r:id="rId13"/>
    <p:sldId id="436" r:id="rId14"/>
    <p:sldId id="437" r:id="rId15"/>
    <p:sldId id="423" r:id="rId16"/>
    <p:sldId id="438" r:id="rId17"/>
    <p:sldId id="439" r:id="rId18"/>
    <p:sldId id="279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sabeth Schuster" initials="ES" lastIdx="1" clrIdx="0">
    <p:extLst>
      <p:ext uri="{19B8F6BF-5375-455C-9EA6-DF929625EA0E}">
        <p15:presenceInfo xmlns:p15="http://schemas.microsoft.com/office/powerpoint/2012/main" userId="S-1-5-21-3834642943-2289230874-1543069153-16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C50"/>
    <a:srgbClr val="005A9A"/>
    <a:srgbClr val="00B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3115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6693D-B7AC-42F4-9F76-EC8F25737B06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D521D-AF3E-48FC-8E53-6A7EA548CC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85351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gradFill flip="none" rotWithShape="1">
          <a:gsLst>
            <a:gs pos="0">
              <a:srgbClr val="00B6ED">
                <a:alpha val="95000"/>
                <a:lumMod val="95000"/>
                <a:lumOff val="5000"/>
              </a:srgb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799019"/>
            <a:ext cx="9144000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Rift" panose="00000500000000000000" pitchFamily="50" charset="0"/>
              </a:defRPr>
            </a:lvl1pPr>
          </a:lstStyle>
          <a:p>
            <a:r>
              <a:rPr lang="de-DE" dirty="0"/>
              <a:t>Forschungsförderung Für Niederösterreich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677124"/>
            <a:ext cx="9144000" cy="580676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rgbClr val="002C50"/>
                </a:solidFill>
                <a:latin typeface="Rift" panose="000005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 Gesellschaft für  Blindtext </a:t>
            </a:r>
            <a:r>
              <a:rPr lang="de-DE" dirty="0" err="1"/>
              <a:t>blindtext</a:t>
            </a:r>
            <a:r>
              <a:rPr lang="de-DE" dirty="0"/>
              <a:t> </a:t>
            </a:r>
            <a:r>
              <a:rPr lang="de-DE" dirty="0" err="1"/>
              <a:t>blindtext</a:t>
            </a:r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456" y="0"/>
            <a:ext cx="2828544" cy="172258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8" y="6017108"/>
            <a:ext cx="2380488" cy="52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542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6473-471C-4B72-B4AB-F41DC5C5A3BA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3907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6473-471C-4B72-B4AB-F41DC5C5A3BA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59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838200" y="2843783"/>
            <a:ext cx="10515600" cy="3173325"/>
          </a:xfrm>
        </p:spPr>
        <p:txBody>
          <a:bodyPr/>
          <a:lstStyle>
            <a:lvl1pPr marL="228600" indent="-228600">
              <a:buClr>
                <a:srgbClr val="FFD500"/>
              </a:buClr>
              <a:buFont typeface="Wingdings" panose="05000000000000000000" pitchFamily="2" charset="2"/>
              <a:buChar char="§"/>
              <a:defRPr sz="2800">
                <a:solidFill>
                  <a:srgbClr val="002C50"/>
                </a:solidFill>
                <a:latin typeface="Rift" panose="00000500000000000000" pitchFamily="50" charset="0"/>
              </a:defRPr>
            </a:lvl1pPr>
            <a:lvl2pPr marL="800100" marR="0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D500"/>
              </a:buClr>
              <a:buSzTx/>
              <a:buFont typeface="Wingdings" panose="05000000000000000000" pitchFamily="2" charset="2"/>
              <a:buChar char="§"/>
              <a:tabLst/>
              <a:defRPr sz="2000">
                <a:latin typeface="+mj-lt"/>
                <a:cs typeface="Arial" panose="020B0604020202020204" pitchFamily="34" charset="0"/>
              </a:defRPr>
            </a:lvl2pPr>
          </a:lstStyle>
          <a:p>
            <a:pPr lvl="0"/>
            <a:r>
              <a:rPr lang="de-DE" dirty="0"/>
              <a:t>Rift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Archer </a:t>
            </a:r>
            <a:r>
              <a:rPr lang="de-DE" dirty="0" err="1"/>
              <a:t>Archer</a:t>
            </a:r>
            <a:r>
              <a:rPr lang="de-DE" dirty="0"/>
              <a:t> </a:t>
            </a:r>
            <a:r>
              <a:rPr lang="de-DE" dirty="0" err="1"/>
              <a:t>Archer</a:t>
            </a:r>
            <a:endParaRPr lang="de-AT" dirty="0"/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AT" dirty="0"/>
          </a:p>
          <a:p>
            <a:pPr lvl="1"/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52" y="-2170"/>
            <a:ext cx="2970914" cy="180928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8" y="6017108"/>
            <a:ext cx="2380488" cy="521803"/>
          </a:xfrm>
          <a:prstGeom prst="rect">
            <a:avLst/>
          </a:prstGeom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838200" y="1332241"/>
            <a:ext cx="8763000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2C50"/>
                </a:solidFill>
                <a:latin typeface="Rift" panose="00000500000000000000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0865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332241"/>
            <a:ext cx="8763000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2C50"/>
                </a:solidFill>
                <a:latin typeface="Rift" panose="00000500000000000000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838200" y="2843783"/>
            <a:ext cx="10515600" cy="3173325"/>
          </a:xfrm>
        </p:spPr>
        <p:txBody>
          <a:bodyPr/>
          <a:lstStyle>
            <a:lvl1pPr marL="228600" indent="-228600">
              <a:buClr>
                <a:srgbClr val="FFD500"/>
              </a:buClr>
              <a:buFont typeface="Wingdings" panose="05000000000000000000" pitchFamily="2" charset="2"/>
              <a:buChar char="§"/>
              <a:defRPr sz="2800">
                <a:solidFill>
                  <a:srgbClr val="002C50"/>
                </a:solidFill>
                <a:latin typeface="Rift" panose="00000500000000000000" pitchFamily="50" charset="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>
                <a:latin typeface="+mj-lt"/>
                <a:cs typeface="Arial" panose="020B0604020202020204" pitchFamily="34" charset="0"/>
              </a:defRPr>
            </a:lvl2pPr>
          </a:lstStyle>
          <a:p>
            <a:pPr lvl="0"/>
            <a:r>
              <a:rPr lang="de-DE" dirty="0"/>
              <a:t>Rift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Archer </a:t>
            </a:r>
            <a:r>
              <a:rPr lang="de-DE" dirty="0" err="1"/>
              <a:t>Archer</a:t>
            </a:r>
            <a:r>
              <a:rPr lang="de-DE" dirty="0"/>
              <a:t> </a:t>
            </a:r>
            <a:r>
              <a:rPr lang="de-DE" dirty="0" err="1"/>
              <a:t>Archer</a:t>
            </a:r>
            <a:endParaRPr lang="de-AT" dirty="0"/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AT" dirty="0"/>
          </a:p>
          <a:p>
            <a:pPr lvl="1"/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8" y="6017108"/>
            <a:ext cx="2380488" cy="521803"/>
          </a:xfrm>
          <a:prstGeom prst="rect">
            <a:avLst/>
          </a:prstGeom>
        </p:spPr>
      </p:pic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de-AT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4" t="29200" r="13952" b="37333"/>
          <a:stretch/>
        </p:blipFill>
        <p:spPr>
          <a:xfrm>
            <a:off x="246531" y="272524"/>
            <a:ext cx="2717292" cy="96880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52" y="-2170"/>
            <a:ext cx="2970914" cy="180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75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6473-471C-4B72-B4AB-F41DC5C5A3BA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9388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6473-471C-4B72-B4AB-F41DC5C5A3BA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929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6473-471C-4B72-B4AB-F41DC5C5A3BA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4352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6473-471C-4B72-B4AB-F41DC5C5A3BA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8852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6473-471C-4B72-B4AB-F41DC5C5A3BA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037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6473-471C-4B72-B4AB-F41DC5C5A3BA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8156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6473-471C-4B72-B4AB-F41DC5C5A3BA}" type="datetimeFigureOut">
              <a:rPr lang="de-AT" smtClean="0"/>
              <a:t>14.07.2026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BFF10-8819-408F-ABCE-32830DD554B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344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calls.einreichsystem.at/upload/20260601_fti-calls_leitfaden-fuer-die-abrechnung-von-kosten_v4.0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alls.einreichsystem.a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2180875"/>
            <a:ext cx="9144000" cy="1692385"/>
          </a:xfrm>
        </p:spPr>
        <p:txBody>
          <a:bodyPr>
            <a:noAutofit/>
          </a:bodyPr>
          <a:lstStyle/>
          <a:p>
            <a:r>
              <a:rPr lang="de-DE" sz="4400" dirty="0"/>
              <a:t>FTI-Infrastrukturen 2026</a:t>
            </a:r>
            <a:endParaRPr lang="de-AT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4297564"/>
            <a:ext cx="9144000" cy="580676"/>
          </a:xfrm>
        </p:spPr>
        <p:txBody>
          <a:bodyPr>
            <a:noAutofit/>
          </a:bodyPr>
          <a:lstStyle/>
          <a:p>
            <a:r>
              <a:rPr lang="de-DE" sz="1600" dirty="0"/>
              <a:t>Infoveranstaltung der Gesellschaft für Forschungsförderung Nö</a:t>
            </a:r>
          </a:p>
          <a:p>
            <a:r>
              <a:rPr lang="de-DE" sz="1600" dirty="0"/>
              <a:t>14.07.2026</a:t>
            </a:r>
          </a:p>
        </p:txBody>
      </p:sp>
    </p:spTree>
    <p:extLst>
      <p:ext uri="{BB962C8B-B14F-4D97-AF65-F5344CB8AC3E}">
        <p14:creationId xmlns:p14="http://schemas.microsoft.com/office/powerpoint/2010/main" val="1184568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1800" dirty="0"/>
              <a:t>Fördersumme</a:t>
            </a:r>
          </a:p>
          <a:p>
            <a:pPr lvl="1"/>
            <a:r>
              <a:rPr lang="de-DE" sz="1600" dirty="0"/>
              <a:t>Mindestens € 200.000,--</a:t>
            </a:r>
          </a:p>
          <a:p>
            <a:pPr lvl="1"/>
            <a:r>
              <a:rPr lang="de-DE" sz="1600" dirty="0"/>
              <a:t>Maximal € 450.000,--</a:t>
            </a:r>
            <a:endParaRPr lang="de-AT" sz="1600" dirty="0"/>
          </a:p>
          <a:p>
            <a:r>
              <a:rPr lang="de-AT" sz="1800" dirty="0"/>
              <a:t>Förderquote</a:t>
            </a:r>
          </a:p>
          <a:p>
            <a:pPr lvl="1"/>
            <a:r>
              <a:rPr lang="de-DE" sz="1600" dirty="0"/>
              <a:t>90% der förderbaren Kosten</a:t>
            </a:r>
          </a:p>
          <a:p>
            <a:r>
              <a:rPr lang="de-AT" sz="1800" dirty="0"/>
              <a:t>Mittelverwendung in NÖ</a:t>
            </a:r>
          </a:p>
          <a:p>
            <a:pPr lvl="1"/>
            <a:r>
              <a:rPr lang="de-AT" sz="1600" dirty="0"/>
              <a:t>Anschaffung, Betrieb und Nutzung für einen Forschungsstandort </a:t>
            </a:r>
            <a:r>
              <a:rPr lang="de-AT" sz="1600" b="1" dirty="0"/>
              <a:t>in Niederösterreich </a:t>
            </a:r>
          </a:p>
          <a:p>
            <a:pPr lvl="1"/>
            <a:r>
              <a:rPr lang="de-AT" sz="1600" dirty="0"/>
              <a:t>Eine </a:t>
            </a:r>
            <a:r>
              <a:rPr lang="de-AT" sz="1600" b="1" dirty="0"/>
              <a:t>Standortveränderung</a:t>
            </a:r>
            <a:r>
              <a:rPr lang="de-AT" sz="1600" dirty="0"/>
              <a:t> ist ohne Zustimmung der Förderstelle </a:t>
            </a:r>
            <a:r>
              <a:rPr lang="de-AT" sz="1600" b="1" dirty="0"/>
              <a:t>nicht zulässig</a:t>
            </a:r>
            <a:endParaRPr lang="de-DE" sz="1600" b="1" dirty="0"/>
          </a:p>
          <a:p>
            <a:r>
              <a:rPr lang="de-AT" sz="1800" dirty="0"/>
              <a:t>Ausschluss der Doppelförderung</a:t>
            </a:r>
          </a:p>
          <a:p>
            <a:pPr lvl="1"/>
            <a:r>
              <a:rPr lang="de-AT" sz="1600" dirty="0"/>
              <a:t>Eine Doppelförderung sowie Förderung der Abschreibung der beantragten Forschungsinfrastruktur durch weitere Drittmittel ist </a:t>
            </a:r>
            <a:r>
              <a:rPr lang="de-AT" sz="1600" b="1" dirty="0"/>
              <a:t>nicht zulässig</a:t>
            </a:r>
            <a:r>
              <a:rPr lang="de-AT" sz="1600" dirty="0"/>
              <a:t>.</a:t>
            </a:r>
            <a:endParaRPr lang="de-DE" sz="1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Finanzielle Rahmenbedingungen (1)</a:t>
            </a:r>
            <a:endParaRPr lang="de-AT" sz="3200" b="1" dirty="0"/>
          </a:p>
        </p:txBody>
      </p:sp>
    </p:spTree>
    <p:extLst>
      <p:ext uri="{BB962C8B-B14F-4D97-AF65-F5344CB8AC3E}">
        <p14:creationId xmlns:p14="http://schemas.microsoft.com/office/powerpoint/2010/main" val="786499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1800" dirty="0"/>
              <a:t>Förderbare Kosten</a:t>
            </a:r>
            <a:endParaRPr lang="de-AT" sz="1600" dirty="0"/>
          </a:p>
          <a:p>
            <a:pPr lvl="1"/>
            <a:r>
              <a:rPr lang="de-DE" sz="1600" dirty="0"/>
              <a:t>Aktivierungsfähige </a:t>
            </a:r>
            <a:r>
              <a:rPr lang="de-DE" sz="1600" b="1" dirty="0"/>
              <a:t>Anschaffungskosten</a:t>
            </a:r>
            <a:r>
              <a:rPr lang="de-DE" sz="1600" dirty="0"/>
              <a:t> der Forschungsinfrastruktur.</a:t>
            </a:r>
          </a:p>
          <a:p>
            <a:pPr lvl="1"/>
            <a:r>
              <a:rPr lang="de-DE" sz="1600" dirty="0"/>
              <a:t>nicht aktivierungsfähige Kosten im Zusammenhang mit der </a:t>
            </a:r>
            <a:r>
              <a:rPr lang="de-DE" sz="1600" b="1" dirty="0"/>
              <a:t>Inbetriebnahme</a:t>
            </a:r>
            <a:r>
              <a:rPr lang="de-DE" sz="1600" dirty="0"/>
              <a:t> der Forschungsinfrastruktur über eine </a:t>
            </a:r>
            <a:r>
              <a:rPr lang="de-DE" sz="1600" b="1" dirty="0"/>
              <a:t>Pauschale</a:t>
            </a:r>
            <a:r>
              <a:rPr lang="de-DE" sz="1600" dirty="0"/>
              <a:t> </a:t>
            </a:r>
            <a:r>
              <a:rPr lang="de-DE" sz="1600" b="1" dirty="0"/>
              <a:t>von</a:t>
            </a:r>
            <a:r>
              <a:rPr lang="de-DE" sz="1600" dirty="0"/>
              <a:t> </a:t>
            </a:r>
            <a:r>
              <a:rPr lang="de-DE" sz="1600" b="1" dirty="0"/>
              <a:t>10% </a:t>
            </a:r>
            <a:r>
              <a:rPr lang="de-DE" sz="1600" dirty="0"/>
              <a:t>auf Basis der beantragten Anschaffungskosten. Damit sind beispielsweise folgende Kosten abgedeckt:</a:t>
            </a:r>
          </a:p>
          <a:p>
            <a:pPr lvl="2"/>
            <a:r>
              <a:rPr lang="de-DE" sz="1400" dirty="0">
                <a:latin typeface="+mj-lt"/>
              </a:rPr>
              <a:t>Aufbau und Betreuung der Infrastruktur mit dem Ziel der </a:t>
            </a:r>
            <a:r>
              <a:rPr lang="de-DE" sz="1400" b="1" dirty="0">
                <a:latin typeface="+mj-lt"/>
              </a:rPr>
              <a:t>Herstellung des Normalbetriebs</a:t>
            </a:r>
            <a:r>
              <a:rPr lang="de-DE" sz="1400" dirty="0">
                <a:latin typeface="+mj-lt"/>
              </a:rPr>
              <a:t>, </a:t>
            </a:r>
          </a:p>
          <a:p>
            <a:pPr lvl="2"/>
            <a:r>
              <a:rPr lang="de-DE" sz="1400" b="1" dirty="0">
                <a:latin typeface="+mj-lt"/>
              </a:rPr>
              <a:t>Entwicklung von Dienstleistungen </a:t>
            </a:r>
            <a:r>
              <a:rPr lang="de-DE" sz="1400" dirty="0">
                <a:latin typeface="+mj-lt"/>
              </a:rPr>
              <a:t>im Zusammenhang mit der Forschungsinfrastruktur, </a:t>
            </a:r>
          </a:p>
          <a:p>
            <a:pPr lvl="2"/>
            <a:r>
              <a:rPr lang="de-DE" sz="1400" b="1" dirty="0">
                <a:latin typeface="+mj-lt"/>
              </a:rPr>
              <a:t>Maßnahmen zur Sichtbarmachung </a:t>
            </a:r>
            <a:r>
              <a:rPr lang="de-DE" sz="1400" dirty="0">
                <a:latin typeface="+mj-lt"/>
              </a:rPr>
              <a:t>der Forschungsinfrastruktur unter weiteren Einrichtungen und Organisationen, mit dem Ziel, eine institutionenübergreifende Nutzung der Forschungsinfrastruktur zu ermöglichen, und </a:t>
            </a:r>
          </a:p>
          <a:p>
            <a:pPr lvl="2"/>
            <a:r>
              <a:rPr lang="de-DE" sz="1400" dirty="0">
                <a:latin typeface="+mj-lt"/>
              </a:rPr>
              <a:t>die Organisation von Workshops, bzw. Aus- und Weiterbildungsmaßnahmen zur Förderung des </a:t>
            </a:r>
            <a:r>
              <a:rPr lang="de-DE" sz="1400" b="1" dirty="0">
                <a:latin typeface="+mj-lt"/>
              </a:rPr>
              <a:t>Wissensaustauschs</a:t>
            </a:r>
            <a:r>
              <a:rPr lang="de-DE" sz="1400" dirty="0">
                <a:latin typeface="+mj-lt"/>
              </a:rPr>
              <a:t> und der Vernetzung in Bezug auf die Forschungsinfrastruktur.</a:t>
            </a:r>
          </a:p>
          <a:p>
            <a:r>
              <a:rPr lang="de-DE" sz="1800" dirty="0"/>
              <a:t>Nicht Förderbare Kosten</a:t>
            </a:r>
          </a:p>
          <a:p>
            <a:pPr lvl="1"/>
            <a:r>
              <a:rPr lang="de-AT" sz="1600" dirty="0"/>
              <a:t>Finanzierungskosten, Rechtsanwaltskosten, … (Details siehe Ausschreibungsunterlage)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Finanzielle Rahmenbedingungen (2)</a:t>
            </a:r>
            <a:endParaRPr lang="de-AT" sz="3200" b="1" dirty="0"/>
          </a:p>
        </p:txBody>
      </p:sp>
    </p:spTree>
    <p:extLst>
      <p:ext uri="{BB962C8B-B14F-4D97-AF65-F5344CB8AC3E}">
        <p14:creationId xmlns:p14="http://schemas.microsoft.com/office/powerpoint/2010/main" val="357973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8200" y="2843783"/>
            <a:ext cx="4839393" cy="3173325"/>
          </a:xfrm>
        </p:spPr>
        <p:txBody>
          <a:bodyPr>
            <a:noAutofit/>
          </a:bodyPr>
          <a:lstStyle/>
          <a:p>
            <a:r>
              <a:rPr lang="de-AT" sz="1800" dirty="0"/>
              <a:t>Formale Begutachtung</a:t>
            </a:r>
          </a:p>
          <a:p>
            <a:pPr lvl="1"/>
            <a:r>
              <a:rPr lang="de-DE" sz="1600" dirty="0"/>
              <a:t>GFF NÖ</a:t>
            </a:r>
          </a:p>
          <a:p>
            <a:pPr lvl="1"/>
            <a:endParaRPr lang="de-AT" sz="1600" dirty="0"/>
          </a:p>
          <a:p>
            <a:r>
              <a:rPr lang="de-AT" sz="1800" dirty="0"/>
              <a:t>Nominierung Jury und </a:t>
            </a:r>
            <a:r>
              <a:rPr lang="de-AT" sz="1800" dirty="0" err="1"/>
              <a:t>gutachter</a:t>
            </a:r>
            <a:r>
              <a:rPr lang="de-AT" sz="1800" dirty="0"/>
              <a:t>*innen</a:t>
            </a:r>
          </a:p>
          <a:p>
            <a:pPr lvl="1"/>
            <a:r>
              <a:rPr lang="de-AT" sz="1600" dirty="0"/>
              <a:t>Facheinschlägige und unabhängige Expert*innen von Einrichtungen außerhalb NÖ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Evaluierungsverfahren und Projektauswahl</a:t>
            </a:r>
            <a:endParaRPr lang="de-AT" sz="3200" b="1" dirty="0"/>
          </a:p>
        </p:txBody>
      </p:sp>
      <p:sp>
        <p:nvSpPr>
          <p:cNvPr id="4" name="Inhaltsplatzhalter 1"/>
          <p:cNvSpPr txBox="1">
            <a:spLocks/>
          </p:cNvSpPr>
          <p:nvPr/>
        </p:nvSpPr>
        <p:spPr>
          <a:xfrm>
            <a:off x="5994862" y="2843782"/>
            <a:ext cx="4839393" cy="3847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D500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002C50"/>
                </a:solidFill>
                <a:latin typeface="Rift" panose="00000500000000000000" pitchFamily="50" charset="0"/>
                <a:ea typeface="+mn-ea"/>
                <a:cs typeface="+mn-cs"/>
              </a:defRPr>
            </a:lvl1pPr>
            <a:lvl2pPr marL="800100" marR="0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D500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800" dirty="0"/>
              <a:t>Fachbegutachtung</a:t>
            </a:r>
          </a:p>
          <a:p>
            <a:pPr lvl="1"/>
            <a:r>
              <a:rPr lang="de-DE" sz="1600" dirty="0"/>
              <a:t>i.d.R. 2 Gutachten pro Antrag</a:t>
            </a:r>
          </a:p>
          <a:p>
            <a:pPr lvl="1"/>
            <a:r>
              <a:rPr lang="de-DE" sz="1600" dirty="0"/>
              <a:t>3 Hauptkriterien (Exzellenz / Umsetzung / Wirkung) mit mehreren Subkriterien</a:t>
            </a:r>
          </a:p>
          <a:p>
            <a:r>
              <a:rPr lang="de-AT" sz="1800" dirty="0"/>
              <a:t>Jury</a:t>
            </a:r>
            <a:endParaRPr lang="de-AT" sz="1600" dirty="0"/>
          </a:p>
          <a:p>
            <a:pPr lvl="1"/>
            <a:r>
              <a:rPr lang="de-AT" sz="1600" dirty="0"/>
              <a:t>Vergleich / Diskussion der Gutachten </a:t>
            </a:r>
          </a:p>
          <a:p>
            <a:pPr lvl="1"/>
            <a:r>
              <a:rPr lang="de-AT" sz="1600" dirty="0"/>
              <a:t>Förderempfehlung</a:t>
            </a:r>
          </a:p>
          <a:p>
            <a:r>
              <a:rPr lang="de-AT" sz="1800" dirty="0"/>
              <a:t>Beschluss der Projektauswahl</a:t>
            </a:r>
          </a:p>
          <a:p>
            <a:pPr lvl="1"/>
            <a:r>
              <a:rPr lang="de-DE" sz="1600" dirty="0"/>
              <a:t>Durch den Aufsichtsrat der GFF NÖ</a:t>
            </a:r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2891938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Evaluierungskriterien</a:t>
            </a:r>
            <a:endParaRPr lang="de-AT" sz="3200" b="1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838200" y="2882790"/>
          <a:ext cx="10605654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5218">
                  <a:extLst>
                    <a:ext uri="{9D8B030D-6E8A-4147-A177-3AD203B41FA5}">
                      <a16:colId xmlns:a16="http://schemas.microsoft.com/office/drawing/2014/main" val="4110326170"/>
                    </a:ext>
                  </a:extLst>
                </a:gridCol>
                <a:gridCol w="3535218">
                  <a:extLst>
                    <a:ext uri="{9D8B030D-6E8A-4147-A177-3AD203B41FA5}">
                      <a16:colId xmlns:a16="http://schemas.microsoft.com/office/drawing/2014/main" val="3459708519"/>
                    </a:ext>
                  </a:extLst>
                </a:gridCol>
                <a:gridCol w="3535218">
                  <a:extLst>
                    <a:ext uri="{9D8B030D-6E8A-4147-A177-3AD203B41FA5}">
                      <a16:colId xmlns:a16="http://schemas.microsoft.com/office/drawing/2014/main" val="20370886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AT" sz="1600" dirty="0"/>
                        <a:t>Exzellenz </a:t>
                      </a:r>
                    </a:p>
                    <a:p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/>
                        <a:t>Umsetzung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/>
                        <a:t>Wirkung </a:t>
                      </a:r>
                    </a:p>
                    <a:p>
                      <a:endParaRPr lang="de-A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252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b="0" dirty="0"/>
                        <a:t>Originalität und Innovation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b="0" dirty="0"/>
                        <a:t>Bedarf und Einsatzbereich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b="0" dirty="0"/>
                        <a:t>Relevanz und internationale Anschlussfähigkeit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de-A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dirty="0"/>
                        <a:t>Qualität und Effizienz des Konzepts </a:t>
                      </a:r>
                    </a:p>
                    <a:p>
                      <a:pPr marL="34290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dirty="0"/>
                        <a:t>Finanz- und Ressourcenplanung</a:t>
                      </a:r>
                    </a:p>
                    <a:p>
                      <a:pPr marL="34290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dirty="0"/>
                        <a:t>Institutionelle Rahmenbedingungen und strategische Einbettung</a:t>
                      </a:r>
                    </a:p>
                    <a:p>
                      <a:pPr marL="34290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dirty="0"/>
                        <a:t>Personelle Zusammensetzung und Qualifikation</a:t>
                      </a:r>
                    </a:p>
                    <a:p>
                      <a:pPr marL="34290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de-A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b="0" dirty="0"/>
                        <a:t>Wirkung auf die Wissenschaft 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b="0" dirty="0"/>
                        <a:t>Wirkung auf den Forschungsstandort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b="0" dirty="0"/>
                        <a:t>Entwicklung von Kooperationen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AT" sz="1400" b="0" dirty="0"/>
                        <a:t>Gesellschaftliche / ökonomische / ökologische / technologische Wirkung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de-AT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73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169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8200" y="2636753"/>
            <a:ext cx="4950204" cy="3173325"/>
          </a:xfrm>
        </p:spPr>
        <p:txBody>
          <a:bodyPr>
            <a:noAutofit/>
          </a:bodyPr>
          <a:lstStyle/>
          <a:p>
            <a:r>
              <a:rPr lang="de-AT" sz="1800" dirty="0"/>
              <a:t>Part A: Allgemeine Projektinformationen</a:t>
            </a:r>
          </a:p>
          <a:p>
            <a:pPr lvl="1"/>
            <a:r>
              <a:rPr lang="de-DE" sz="1600" dirty="0"/>
              <a:t>A1: Allgemeine Informationen</a:t>
            </a:r>
          </a:p>
          <a:p>
            <a:pPr lvl="1"/>
            <a:r>
              <a:rPr lang="de-DE" sz="1600" dirty="0"/>
              <a:t>A2: Negativliste Gutachter*innen</a:t>
            </a:r>
          </a:p>
          <a:p>
            <a:pPr lvl="1"/>
            <a:r>
              <a:rPr lang="de-DE" sz="1600" dirty="0"/>
              <a:t>A3: Kurzfassung</a:t>
            </a:r>
          </a:p>
          <a:p>
            <a:pPr lvl="1"/>
            <a:r>
              <a:rPr lang="de-DE" sz="1600" dirty="0"/>
              <a:t>Anhänge</a:t>
            </a:r>
          </a:p>
          <a:p>
            <a:pPr lvl="1"/>
            <a:endParaRPr lang="de-AT" sz="100" dirty="0"/>
          </a:p>
          <a:p>
            <a:r>
              <a:rPr lang="de-AT" sz="1800" dirty="0"/>
              <a:t>Part B: Projektkonsortium</a:t>
            </a:r>
          </a:p>
          <a:p>
            <a:pPr lvl="1"/>
            <a:r>
              <a:rPr lang="de-DE" sz="1600" dirty="0"/>
              <a:t>B1: Projektträger*in </a:t>
            </a:r>
          </a:p>
          <a:p>
            <a:pPr lvl="1"/>
            <a:r>
              <a:rPr lang="de-DE" sz="1600" dirty="0"/>
              <a:t>B2: Nutzung durch weitere Einrichtungen + LOI</a:t>
            </a:r>
          </a:p>
          <a:p>
            <a:pPr lvl="1"/>
            <a:r>
              <a:rPr lang="de-DE" sz="1600" dirty="0"/>
              <a:t>B4: Hauptnutzer*in beim Projektträger</a:t>
            </a:r>
          </a:p>
          <a:p>
            <a:pPr lvl="1"/>
            <a:r>
              <a:rPr lang="de-DE" sz="1600" dirty="0"/>
              <a:t>B5: Weitere Nutzer*innen bei Projektträger*in</a:t>
            </a:r>
            <a:endParaRPr lang="de-AT" sz="1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Antragsstruktur</a:t>
            </a:r>
            <a:endParaRPr lang="de-AT" sz="3200" b="1" dirty="0"/>
          </a:p>
        </p:txBody>
      </p:sp>
      <p:sp>
        <p:nvSpPr>
          <p:cNvPr id="4" name="Inhaltsplatzhalter 1"/>
          <p:cNvSpPr txBox="1">
            <a:spLocks/>
          </p:cNvSpPr>
          <p:nvPr/>
        </p:nvSpPr>
        <p:spPr>
          <a:xfrm>
            <a:off x="6227618" y="2636752"/>
            <a:ext cx="4772891" cy="31733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D500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002C50"/>
                </a:solidFill>
                <a:latin typeface="Rift" panose="00000500000000000000" pitchFamily="50" charset="0"/>
                <a:ea typeface="+mn-ea"/>
                <a:cs typeface="+mn-cs"/>
              </a:defRPr>
            </a:lvl1pPr>
            <a:lvl2pPr marL="800100" marR="0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D500"/>
              </a:buClr>
              <a:buSzTx/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800" dirty="0"/>
              <a:t>Part C: Inhaltlicher Teil</a:t>
            </a:r>
          </a:p>
          <a:p>
            <a:pPr lvl="1"/>
            <a:r>
              <a:rPr lang="de-DE" sz="1600" dirty="0"/>
              <a:t>Projektbeschreibung</a:t>
            </a:r>
            <a:endParaRPr lang="de-AT" sz="1600" dirty="0"/>
          </a:p>
          <a:p>
            <a:r>
              <a:rPr lang="de-AT" sz="1800" dirty="0"/>
              <a:t>Part D: Finanzieller Teil</a:t>
            </a:r>
          </a:p>
          <a:p>
            <a:pPr lvl="1"/>
            <a:r>
              <a:rPr lang="de-DE" sz="1600" dirty="0"/>
              <a:t>Details zu Forschungsinfrastruktur(en) und Angebote  </a:t>
            </a:r>
          </a:p>
        </p:txBody>
      </p:sp>
    </p:spTree>
    <p:extLst>
      <p:ext uri="{BB962C8B-B14F-4D97-AF65-F5344CB8AC3E}">
        <p14:creationId xmlns:p14="http://schemas.microsoft.com/office/powerpoint/2010/main" val="2118122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8905" y="637563"/>
            <a:ext cx="8763000" cy="946370"/>
          </a:xfrm>
        </p:spPr>
        <p:txBody>
          <a:bodyPr/>
          <a:lstStyle/>
          <a:p>
            <a:r>
              <a:rPr lang="de-DE" dirty="0"/>
              <a:t>Q&amp;A (1)</a:t>
            </a:r>
            <a:endParaRPr lang="de-AT" sz="3200" b="1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E1DC7A05-6E54-4031-8AB1-FFBC26459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933"/>
            <a:ext cx="10515600" cy="4433175"/>
          </a:xfrm>
        </p:spPr>
        <p:txBody>
          <a:bodyPr>
            <a:normAutofit lnSpcReduction="10000"/>
          </a:bodyPr>
          <a:lstStyle/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Welcher Wert ist bei einer gebrauchten Infrastruktur anzusetzen? Buchwert?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Es sind die Kosten anzugeben, welche Ihrerseits für die gebrauchte Infrastruktur bezahlt werden.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Wie wird die „jährliche Gesamtkapazität“ der Forschungsinfrastruktur für die nicht-wirtschaftliche Nutzung berechnet?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Die Berechnungsgrundlage für die Gesamtkapazität finden Sie im </a:t>
            </a: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  <a:hlinkClick r:id="rId2"/>
              </a:rPr>
              <a:t>Leitfaden für die Abrechnung von Kosten</a:t>
            </a: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auf Seite 8.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Wie kann am besten die Abschreibungsdauer ermittelt werden?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Die Abschreibungsdauer wird an Ihrer Einrichtung intern festgelegt; üblicherweise beträgt diese zwischen 3 und 10 Jahren.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Sind (externe) Personalkosten für die Inbetriebnahme ansetzbar? / Bei den nicht-aktivierungsfähigen Kosten können auch Personalkosten hineingenommen werden? 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Da es sich bei der Förderung der Kosten im Zusammenhang mit der Inbetriebnahme um eine Pauschale (ähnlich der Overhead-Pauschale) handelt, gibt es keine Nachweispflicht über die damit abgedeckten Kosten.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Sind mehrere Anträge pro Hochschule erlaubt? Oder darf pro Hochschule nur ein Antrag eingereicht werden?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Ja, es sind mehrere Anträge erlaubt.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Ist Forschung und Lehre gleichwertig oder steht der Forschungsaspekt im Vordergrund?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Der Schwerpunkt sollte auf den Forschungsaspekten liegen.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3787186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8905" y="637563"/>
            <a:ext cx="8763000" cy="946370"/>
          </a:xfrm>
        </p:spPr>
        <p:txBody>
          <a:bodyPr/>
          <a:lstStyle/>
          <a:p>
            <a:r>
              <a:rPr lang="de-DE" dirty="0"/>
              <a:t>Q&amp;A (2)</a:t>
            </a:r>
            <a:endParaRPr lang="de-AT" sz="3200" b="1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E1DC7A05-6E54-4031-8AB1-FFBC26459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933"/>
            <a:ext cx="10515600" cy="4433175"/>
          </a:xfrm>
        </p:spPr>
        <p:txBody>
          <a:bodyPr>
            <a:normAutofit fontScale="92500" lnSpcReduction="10000"/>
          </a:bodyPr>
          <a:lstStyle/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Muss es für den Erwerb der Geräte eine Ausschreibung geben?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Es müssen sämtliche vergaberechtliche Bestimmungen, bzw. sonstige interne Bestimmungen Ihrer Einrichtung eingehalten werden. Üblicherweise werden 3 Angebote pro Gerät eingeholt.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Müssen auch für gebrauchte Geräte 3 Angebote eingeholt werden?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Ja, es muss festgestellt werden können, dass das Angebot angemessen ist. Ein Vergleichswert ist dafür unabdingbar.</a:t>
            </a: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Wann wird die Förderentscheidung in etwa vorliegen?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Wir bemühen uns, die Vergabe innerhalb von 6 Monaten nach Ausschreibungsende abzuschließen.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Wann muss/darf die Forschungsinfrastruktur beschafft werden?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Die Infrastruktur muss innerhalb von 12 Monaten nach Vertragsabschluss erworben werden. Anschaffungen vor Vertragsabschluss sind nicht zulässig.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Die Anschaffung größerer Geräte muss über die Bundesbeschaffungsbehörde abgewickelt werden. Werden die damit zusammenhängenden Gebühren gefördert?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Gebühren, Abgaben sowie Vertragserrichtungskosten sind nicht förderbar.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Müssen die 3 Angebote pro Gerät bereits im Antrag dargelegt werden?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Ja. Auch wenn die tatsächlichen Preise von den Angeboten im Antrag leicht abweichen, muss der beantragte Anschaffungspreis nachvollziehbar dargelegt werden. Geben Sie die Angebote also auch an, wenn diese nicht 100%ig sicher sind.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36157940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4072" y="637563"/>
            <a:ext cx="8763000" cy="946370"/>
          </a:xfrm>
        </p:spPr>
        <p:txBody>
          <a:bodyPr/>
          <a:lstStyle/>
          <a:p>
            <a:r>
              <a:rPr lang="de-DE" dirty="0"/>
              <a:t>Q&amp;A (3)</a:t>
            </a:r>
            <a:endParaRPr lang="de-AT" sz="3200" b="1" dirty="0"/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E1DC7A05-6E54-4031-8AB1-FFBC26459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933"/>
            <a:ext cx="10515600" cy="4433175"/>
          </a:xfrm>
        </p:spPr>
        <p:txBody>
          <a:bodyPr>
            <a:normAutofit/>
          </a:bodyPr>
          <a:lstStyle/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Wie teuer muss die Forschungsinfrastruktur mindestens sein, um die Mindestfördersumme nicht zu unterschreiten?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Die Anschaffungskosten müssen bei knapp über 200.000 EUR liegen. </a:t>
            </a:r>
            <a:b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    Berechnung der Fördersumme: (Anschaffungskosten + 10% Pauschale) *0,9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Können auch Geräte beantragt werden, welche wesentlich teurer als 450.000 EUR sind?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Ja, in diesem Fall verringert sich die Förderquote.</a:t>
            </a:r>
            <a:b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    Ob es sinnvoll ist, nur Teilkomponenten einer teureren Forschungsinfrastruktur zu beantragen, ist fraglich. Dies müsste von </a:t>
            </a:r>
            <a:b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     den Gutachten im Einzelfall eruiert werden.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Was passiert, wenn eine Infrastruktur bei der Anschaffung wesentlich günstiger ist, als im Antrag angeführt? Können in diesem Fall weitere Komponenten </a:t>
            </a:r>
            <a:r>
              <a:rPr lang="de-DE" sz="16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dazugenommen</a:t>
            </a: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werden? Wie flexibel ist man da?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Geringe Abweichungen sind zulässig, es können allerdings keine wesentlichen Komponenten dazukommen, da diese im Rahmen der Begutachtung nicht evaluiert wurden.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Können mehrere Geräte beantragt werden?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 Solange es sich um ein Bündel an Geräten handelt, welches gemeinsam verwendet wird, ist dies zulässig. Die Förderung mehrerer voneinander unabhängig arbeitender Geräte ist nicht möglich. </a:t>
            </a:r>
            <a:endParaRPr lang="de-DE" sz="16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830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Wir freuen uns auf ihre Einreichungen </a:t>
            </a:r>
            <a:br>
              <a:rPr lang="de-DE" dirty="0"/>
            </a:br>
            <a:r>
              <a:rPr lang="de-DE" dirty="0"/>
              <a:t>und sind bei Fragen gerne für Sie da!</a:t>
            </a:r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838200" y="3177790"/>
            <a:ext cx="24553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Mag. </a:t>
            </a:r>
            <a:r>
              <a:rPr lang="de-DE" sz="1400" b="1" dirty="0"/>
              <a:t>Mario Enzenberger</a:t>
            </a:r>
          </a:p>
          <a:p>
            <a:r>
              <a:rPr lang="de-DE" sz="1400" i="1" dirty="0"/>
              <a:t>Prokurist </a:t>
            </a:r>
          </a:p>
          <a:p>
            <a:r>
              <a:rPr lang="de-DE" sz="1400" i="1" dirty="0"/>
              <a:t>Leitung Calls</a:t>
            </a:r>
          </a:p>
          <a:p>
            <a:r>
              <a:rPr lang="de-DE" sz="1400" dirty="0"/>
              <a:t>m.enzenberger@gff-noe.at</a:t>
            </a:r>
          </a:p>
          <a:p>
            <a:r>
              <a:rPr lang="de-DE" sz="1400" dirty="0"/>
              <a:t>T +43 2742 275 70-51</a:t>
            </a:r>
          </a:p>
          <a:p>
            <a:r>
              <a:rPr lang="de-DE" sz="1400" dirty="0"/>
              <a:t>M +43 664 911 53 82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768569" y="3186416"/>
            <a:ext cx="24553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Antonia Miserka</a:t>
            </a:r>
            <a:r>
              <a:rPr lang="de-DE" sz="1400" dirty="0"/>
              <a:t>, MA </a:t>
            </a:r>
          </a:p>
          <a:p>
            <a:r>
              <a:rPr lang="de-DE" sz="1400" i="1" dirty="0"/>
              <a:t>Call- und Programm-management </a:t>
            </a:r>
          </a:p>
          <a:p>
            <a:r>
              <a:rPr lang="de-DE" sz="1400" dirty="0"/>
              <a:t>a.miserka@gff-noe.at </a:t>
            </a:r>
          </a:p>
          <a:p>
            <a:r>
              <a:rPr lang="de-DE" sz="1400" dirty="0"/>
              <a:t>M +43 664 1465024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F021573-5B94-4F79-8662-2A0D9F70F01F}"/>
              </a:ext>
            </a:extLst>
          </p:cNvPr>
          <p:cNvSpPr txBox="1"/>
          <p:nvPr/>
        </p:nvSpPr>
        <p:spPr>
          <a:xfrm>
            <a:off x="6727513" y="3186416"/>
            <a:ext cx="24553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Mag. (FH) </a:t>
            </a:r>
            <a:r>
              <a:rPr lang="de-DE" sz="1400" b="1" dirty="0"/>
              <a:t>Gerlinde Ertl </a:t>
            </a:r>
            <a:r>
              <a:rPr lang="de-DE" sz="1400" i="1" dirty="0"/>
              <a:t>Forschungsförderung Controlling </a:t>
            </a:r>
          </a:p>
          <a:p>
            <a:r>
              <a:rPr lang="de-DE" sz="1400" dirty="0"/>
              <a:t>g.ertl@gff-noe.at </a:t>
            </a:r>
          </a:p>
          <a:p>
            <a:r>
              <a:rPr lang="de-DE" sz="1400" dirty="0"/>
              <a:t>M +43 664 1465023</a:t>
            </a:r>
          </a:p>
        </p:txBody>
      </p:sp>
    </p:spTree>
    <p:extLst>
      <p:ext uri="{BB962C8B-B14F-4D97-AF65-F5344CB8AC3E}">
        <p14:creationId xmlns:p14="http://schemas.microsoft.com/office/powerpoint/2010/main" val="520011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Bitte Lassen Sie während der Präsentationen Ihr Mikrofon stummgeschaltet.</a:t>
            </a:r>
          </a:p>
          <a:p>
            <a:pPr marL="0" indent="0">
              <a:buNone/>
            </a:pPr>
            <a:endParaRPr lang="de-DE" sz="2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r>
              <a:rPr 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Bitte stellen Sie Fragen im Chat. Wir gehen gerne während der Präsentation darauf ein und stellen die Antworten nach der Präsentation im FAQ-Bereich des Calls zur Verfügung.</a:t>
            </a:r>
          </a:p>
          <a:p>
            <a:pPr marL="0" indent="0">
              <a:buNone/>
            </a:pPr>
            <a:endParaRPr lang="de-DE" sz="2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r>
              <a:rPr 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Sie finden die Präsentation nach der Veranstaltung auf der GFF-Webseite.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Anmerkungen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62552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8200" y="2843784"/>
            <a:ext cx="10515600" cy="2987674"/>
          </a:xfrm>
        </p:spPr>
        <p:txBody>
          <a:bodyPr>
            <a:normAutofit/>
          </a:bodyPr>
          <a:lstStyle/>
          <a:p>
            <a:r>
              <a:rPr lang="de-DE" sz="2800" dirty="0"/>
              <a:t>Begrüßung</a:t>
            </a:r>
          </a:p>
          <a:p>
            <a:r>
              <a:rPr lang="de-DE" dirty="0"/>
              <a:t>FTI-Infrastrukturen 2026</a:t>
            </a:r>
          </a:p>
          <a:p>
            <a:r>
              <a:rPr lang="de-DE" sz="2800" dirty="0"/>
              <a:t>Abschließende Q&amp;A Session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18739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26874" y="772755"/>
            <a:ext cx="4352924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de-DE" spc="65" dirty="0"/>
              <a:t>Jahresprogramm</a:t>
            </a:r>
            <a:r>
              <a:rPr spc="105" dirty="0"/>
              <a:t> </a:t>
            </a:r>
            <a:r>
              <a:rPr spc="75" dirty="0"/>
              <a:t>202</a:t>
            </a:r>
            <a:r>
              <a:rPr lang="de-DE" spc="75" dirty="0"/>
              <a:t>6</a:t>
            </a:r>
            <a:endParaRPr spc="75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7840159" y="5905108"/>
            <a:ext cx="1959105" cy="272922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de-AT" sz="1200" b="1" kern="0" dirty="0">
                <a:latin typeface="Calibri Light" panose="020F0302020204030204" pitchFamily="34" charset="0"/>
              </a:rPr>
              <a:t>Gesamtbudget: € 8.480.000,-</a:t>
            </a:r>
          </a:p>
        </p:txBody>
      </p:sp>
      <p:sp>
        <p:nvSpPr>
          <p:cNvPr id="6" name="Inhaltsplatzhalter 1"/>
          <p:cNvSpPr txBox="1">
            <a:spLocks/>
          </p:cNvSpPr>
          <p:nvPr/>
        </p:nvSpPr>
        <p:spPr>
          <a:xfrm>
            <a:off x="7840159" y="6186741"/>
            <a:ext cx="4229787" cy="4637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100" dirty="0">
                <a:latin typeface="Calibri Light" panose="020F0302020204030204" pitchFamily="34" charset="0"/>
              </a:rPr>
              <a:t>* Voraussetzung: Unternehmen als Partner (förderfähig)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100" dirty="0">
                <a:latin typeface="Calibri Light" panose="020F0302020204030204" pitchFamily="34" charset="0"/>
              </a:rPr>
              <a:t>** </a:t>
            </a:r>
            <a:r>
              <a:rPr lang="de-AT" sz="1100" dirty="0">
                <a:latin typeface="Calibri Light" panose="020F0302020204030204" pitchFamily="34" charset="0"/>
              </a:rPr>
              <a:t> kooperative Antragstellung (zwei Einrichtungen): 100% Förderung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118037BA-2404-42DD-8C0C-C5DA9C4F93BE}"/>
              </a:ext>
            </a:extLst>
          </p:cNvPr>
          <p:cNvSpPr/>
          <p:nvPr/>
        </p:nvSpPr>
        <p:spPr>
          <a:xfrm>
            <a:off x="3694885" y="5836132"/>
            <a:ext cx="3202304" cy="94854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FTI-Handlungsfelder: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Gesundheit und Ernährung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Umwelt, Klima und Ressource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000" b="0" u="none" strike="noStrike" dirty="0">
                <a:solidFill>
                  <a:schemeClr val="bg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Digitalisierung, intelligente Produktion und Materialien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Gesellschaft und Kultur</a:t>
            </a:r>
          </a:p>
        </p:txBody>
      </p:sp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id="{B2A2D3D9-E0CE-4772-9C96-083036619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78385"/>
              </p:ext>
            </p:extLst>
          </p:nvPr>
        </p:nvGraphicFramePr>
        <p:xfrm>
          <a:off x="685800" y="1454330"/>
          <a:ext cx="10813157" cy="36455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9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47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453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9948">
                <a:tc>
                  <a:txBody>
                    <a:bodyPr/>
                    <a:lstStyle/>
                    <a:p>
                      <a:pPr marL="8572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Ausschreibungs-zeitraum</a:t>
                      </a:r>
                      <a:endParaRPr sz="1200" dirty="0">
                        <a:latin typeface="Rift"/>
                        <a:cs typeface="Rif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Förderinstrument</a:t>
                      </a:r>
                      <a:endParaRPr sz="1200" dirty="0">
                        <a:latin typeface="Rift"/>
                        <a:cs typeface="Rif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228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200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              </a:t>
                      </a:r>
                      <a:r>
                        <a:rPr sz="1200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F</a:t>
                      </a:r>
                      <a:r>
                        <a:rPr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TI</a:t>
                      </a:r>
                      <a:r>
                        <a:rPr sz="1200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-</a:t>
                      </a:r>
                      <a:r>
                        <a:rPr lang="de-DE" sz="1200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Handlungsfeld &amp;</a:t>
                      </a:r>
                      <a:r>
                        <a:rPr sz="1200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 </a:t>
                      </a:r>
                      <a:r>
                        <a:rPr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FOKUSSIERUNG</a:t>
                      </a:r>
                      <a:endParaRPr sz="1200" dirty="0">
                        <a:latin typeface="Rift"/>
                        <a:cs typeface="Rift"/>
                      </a:endParaRPr>
                    </a:p>
                  </a:txBody>
                  <a:tcPr marL="0" marR="0" marT="381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17830" indent="3175" algn="ctr">
                        <a:lnSpc>
                          <a:spcPct val="100000"/>
                        </a:lnSpc>
                        <a:spcBef>
                          <a:spcPts val="0"/>
                        </a:spcBef>
                        <a:tabLst/>
                      </a:pPr>
                      <a:r>
                        <a:rPr lang="de-DE"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     Förderhöhe</a:t>
                      </a:r>
                      <a:r>
                        <a:rPr lang="de-DE" sz="1200" spc="-5" baseline="0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 </a:t>
                      </a:r>
                      <a:r>
                        <a:rPr sz="1200" spc="-10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pro </a:t>
                      </a:r>
                      <a:r>
                        <a:rPr lang="de-DE" sz="1200" spc="-10" baseline="0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    </a:t>
                      </a:r>
                      <a:r>
                        <a:rPr lang="de-DE"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Projekt</a:t>
                      </a:r>
                      <a:endParaRPr sz="1200" dirty="0">
                        <a:latin typeface="Rift"/>
                        <a:cs typeface="Rift"/>
                      </a:endParaRPr>
                    </a:p>
                  </a:txBody>
                  <a:tcPr marL="0" marR="0" marT="381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Fördervolumen</a:t>
                      </a:r>
                      <a:endParaRPr sz="1200" dirty="0">
                        <a:latin typeface="Rift"/>
                        <a:cs typeface="Rif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antragsberechtigt </a:t>
                      </a: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de-DE"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(Lead</a:t>
                      </a:r>
                      <a:r>
                        <a:rPr lang="de-DE" sz="1200" spc="-5" baseline="0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 Partner</a:t>
                      </a:r>
                      <a:r>
                        <a:rPr lang="de-DE" sz="1200" spc="-5" dirty="0">
                          <a:solidFill>
                            <a:srgbClr val="002C50"/>
                          </a:solidFill>
                          <a:latin typeface="Rift"/>
                          <a:cs typeface="Rift"/>
                        </a:rPr>
                        <a:t>)</a:t>
                      </a:r>
                      <a:endParaRPr sz="1200" dirty="0">
                        <a:latin typeface="Rift"/>
                        <a:cs typeface="Rif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117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30.03.2026 – 26.06.2026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AT" sz="120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FTI-Projekte: Grundlagenforschung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398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i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Gesellschaft und Kultur</a:t>
                      </a:r>
                      <a:endParaRPr lang="de-DE" sz="1200" i="0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92075"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€ 360.000,--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      € 1.800.000,-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0" spc="-5" dirty="0">
                          <a:latin typeface="Calibri Light"/>
                          <a:cs typeface="Calibri Light"/>
                        </a:rPr>
                        <a:t>Hochschulen, Universitäten </a:t>
                      </a:r>
                      <a:r>
                        <a:rPr lang="de-AT" sz="1200" b="0" dirty="0">
                          <a:latin typeface="Calibri Light"/>
                          <a:cs typeface="Calibri Light"/>
                        </a:rPr>
                        <a:t>und </a:t>
                      </a:r>
                      <a:r>
                        <a:rPr lang="de-AT" sz="1200" b="0" spc="-5" dirty="0">
                          <a:latin typeface="Calibri Light"/>
                          <a:cs typeface="Calibri Light"/>
                        </a:rPr>
                        <a:t>außeruniversitäre  Forschungseinrichtungen mit Standort </a:t>
                      </a:r>
                      <a:r>
                        <a:rPr lang="de-AT" sz="1200" b="0" dirty="0">
                          <a:latin typeface="Calibri Light"/>
                          <a:cs typeface="Calibri Light"/>
                        </a:rPr>
                        <a:t>in</a:t>
                      </a:r>
                      <a:r>
                        <a:rPr lang="de-AT" sz="1200" b="0" spc="-80" dirty="0">
                          <a:latin typeface="Calibri Light"/>
                          <a:cs typeface="Calibri Light"/>
                        </a:rPr>
                        <a:t> </a:t>
                      </a:r>
                      <a:r>
                        <a:rPr lang="de-AT" sz="1200" b="0" spc="-5" dirty="0">
                          <a:latin typeface="Calibri Light"/>
                          <a:cs typeface="Calibri Light"/>
                        </a:rPr>
                        <a:t>NÖ</a:t>
                      </a:r>
                      <a:endParaRPr lang="de-AT" sz="1200" dirty="0">
                        <a:latin typeface="Calibri Light"/>
                        <a:cs typeface="Calibri Ligh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621576"/>
                  </a:ext>
                </a:extLst>
              </a:tr>
              <a:tr h="530735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04.05.2026 – 29.07.2026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FTI-Citizen Science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398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i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Umwelt, Klima &amp; Ressourcen </a:t>
                      </a:r>
                      <a:r>
                        <a:rPr lang="de-DE" sz="1200" i="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sowie</a:t>
                      </a:r>
                      <a:r>
                        <a:rPr lang="de-DE" sz="1200" i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 </a:t>
                      </a:r>
                    </a:p>
                    <a:p>
                      <a:pPr marL="9398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i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Gesundheit &amp; Ernährung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92075"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€ 360.000,--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AT" sz="120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      € 1.080.000,-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876537"/>
                  </a:ext>
                </a:extLst>
              </a:tr>
              <a:tr h="530735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13.07. 2026 – </a:t>
                      </a:r>
                      <a:br>
                        <a:rPr lang="de-DE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r>
                        <a:rPr lang="de-DE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21.10.2026</a:t>
                      </a:r>
                      <a:endParaRPr lang="de-AT" sz="12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A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FTI-Infrastrukturen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398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1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offen für a</a:t>
                      </a:r>
                      <a:r>
                        <a:rPr lang="de-DE" sz="1200" b="1" i="1" spc="-5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lle</a:t>
                      </a:r>
                      <a:r>
                        <a:rPr lang="de-DE" sz="1200" b="1" i="1" spc="-45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 </a:t>
                      </a:r>
                      <a:r>
                        <a:rPr lang="de-DE" sz="1200" b="1" i="1" spc="-5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Handlungsfelder</a:t>
                      </a:r>
                      <a:endParaRPr lang="de-DE" sz="1200" b="1" i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92075"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€ 200.000,-- bis € </a:t>
                      </a:r>
                      <a:r>
                        <a:rPr lang="de-DE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450.000</a:t>
                      </a:r>
                      <a:r>
                        <a:rPr lang="de-DE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,-- </a:t>
                      </a:r>
                      <a:endParaRPr lang="de-AT" sz="12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      € 1.800.000,-</a:t>
                      </a:r>
                      <a:endParaRPr lang="de-AT" sz="12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09779231"/>
                  </a:ext>
                </a:extLst>
              </a:tr>
              <a:tr h="548118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4. Quartal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AT" sz="120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FTI-Projekte: Angewandte Forschung*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398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Digitalisierung, intelligente Produktion &amp; Materialien</a:t>
                      </a:r>
                      <a:endParaRPr lang="de-DE" sz="1200" i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92075"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€ 360.000,--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      € 1.800.000,-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43117826"/>
                  </a:ext>
                </a:extLst>
              </a:tr>
              <a:tr h="548117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4. Quartal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AT" sz="120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FTI-Dissertationen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398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offen für a</a:t>
                      </a:r>
                      <a:r>
                        <a:rPr lang="de-DE" sz="1200" b="0" i="1" spc="-5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lle</a:t>
                      </a:r>
                      <a:r>
                        <a:rPr lang="de-DE" sz="1200" b="0" i="1" spc="-45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 </a:t>
                      </a:r>
                      <a:r>
                        <a:rPr lang="de-DE" sz="1200" b="0" i="1" spc="-5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/>
                        </a:rPr>
                        <a:t>Handlungsfelder</a:t>
                      </a:r>
                      <a:endParaRPr lang="de-DE" sz="1200" i="1" dirty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cs typeface="Calibri Ligh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0"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50% FWF-Satz für PhD-StudentInnen** und bis zu € 3.000 für aktive Konferenzteilnahmen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AT" sz="1200" u="none" strike="noStrike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      € 2.000.000,-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1200" dirty="0">
                        <a:latin typeface="Calibri Light"/>
                        <a:cs typeface="Calibri Ligh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47282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8200" y="2669211"/>
            <a:ext cx="10515600" cy="3293784"/>
          </a:xfrm>
        </p:spPr>
        <p:txBody>
          <a:bodyPr>
            <a:normAutofit fontScale="62500" lnSpcReduction="20000"/>
          </a:bodyPr>
          <a:lstStyle/>
          <a:p>
            <a:r>
              <a:rPr lang="de-DE" sz="3300" dirty="0"/>
              <a:t>Ausschreibungszeitraum</a:t>
            </a:r>
          </a:p>
          <a:p>
            <a:pPr lvl="1"/>
            <a:r>
              <a:rPr lang="de-DE" sz="2900" b="1" dirty="0"/>
              <a:t>13.07.2026 bis 21.10.2026</a:t>
            </a:r>
            <a:r>
              <a:rPr lang="de-DE" sz="2900" dirty="0"/>
              <a:t>, über das Einreichsystem der GFF NÖ. </a:t>
            </a:r>
            <a:r>
              <a:rPr lang="de-DE" sz="2900" dirty="0">
                <a:sym typeface="Wingdings" panose="05000000000000000000" pitchFamily="2" charset="2"/>
              </a:rPr>
              <a:t></a:t>
            </a:r>
            <a:r>
              <a:rPr lang="de-DE" sz="2900" dirty="0"/>
              <a:t> </a:t>
            </a:r>
            <a:r>
              <a:rPr lang="de-DE" sz="2900" dirty="0">
                <a:hlinkClick r:id="rId2"/>
              </a:rPr>
              <a:t>https://calls.einreichsystem.at</a:t>
            </a:r>
            <a:r>
              <a:rPr lang="de-DE" sz="2900" dirty="0"/>
              <a:t>  </a:t>
            </a:r>
          </a:p>
          <a:p>
            <a:r>
              <a:rPr lang="de-DE" sz="3300" dirty="0"/>
              <a:t>Thematische Ausrichtung</a:t>
            </a:r>
          </a:p>
          <a:p>
            <a:pPr lvl="1"/>
            <a:r>
              <a:rPr lang="de-AT" sz="2900" dirty="0"/>
              <a:t>Offen für alle Handlungsfelder der FTI-Strategie Niederösterreich 2027</a:t>
            </a:r>
          </a:p>
          <a:p>
            <a:r>
              <a:rPr lang="de-DE" sz="3400" dirty="0"/>
              <a:t>Fördervolumen </a:t>
            </a:r>
          </a:p>
          <a:p>
            <a:pPr lvl="1"/>
            <a:r>
              <a:rPr lang="de-DE" sz="2900" dirty="0"/>
              <a:t>€ 1.800.000,-</a:t>
            </a:r>
          </a:p>
          <a:p>
            <a:r>
              <a:rPr lang="de-DE" sz="3300" dirty="0"/>
              <a:t>Rechtsgrundlagen und Unterlagen</a:t>
            </a:r>
          </a:p>
          <a:p>
            <a:pPr lvl="1"/>
            <a:r>
              <a:rPr lang="de-AT" sz="2900" dirty="0"/>
              <a:t>NÖ Kulturförderungsgesetz 1996</a:t>
            </a:r>
          </a:p>
          <a:p>
            <a:pPr lvl="1"/>
            <a:r>
              <a:rPr lang="de-AT" sz="2900" dirty="0"/>
              <a:t>Richtlinien für die Förderung nach dem NÖ Kulturförderungsgesetz 1996 Bereich Wissenschaft, Forschung und tertiäre Bildung</a:t>
            </a:r>
          </a:p>
          <a:p>
            <a:pPr lvl="1"/>
            <a:r>
              <a:rPr lang="de-DE" sz="2900" dirty="0"/>
              <a:t>Ausschreibungsunterlage zum Call -&gt; </a:t>
            </a:r>
            <a:r>
              <a:rPr lang="de-DE" sz="2900" dirty="0">
                <a:hlinkClick r:id="rId2"/>
              </a:rPr>
              <a:t>https://calls.einreichsystem.at</a:t>
            </a:r>
            <a:r>
              <a:rPr lang="de-DE" sz="2900" dirty="0"/>
              <a:t>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Eckdaten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853539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8200" y="2843783"/>
            <a:ext cx="10509069" cy="3173325"/>
          </a:xfrm>
        </p:spPr>
        <p:txBody>
          <a:bodyPr>
            <a:normAutofit fontScale="92500" lnSpcReduction="20000"/>
          </a:bodyPr>
          <a:lstStyle/>
          <a:p>
            <a:r>
              <a:rPr lang="de-DE" sz="2200" dirty="0"/>
              <a:t>thematische Ausrichtung</a:t>
            </a:r>
          </a:p>
          <a:p>
            <a:pPr lvl="1"/>
            <a:r>
              <a:rPr lang="de-DE" sz="1900" dirty="0"/>
              <a:t>Im Rahmen dieses Calls können Förderanträge für Projekte zu </a:t>
            </a:r>
            <a:r>
              <a:rPr lang="de-DE" sz="1900" b="1" dirty="0"/>
              <a:t>allen Handlungsfeldern </a:t>
            </a:r>
            <a:r>
              <a:rPr lang="de-DE" sz="1900" dirty="0"/>
              <a:t>der FTI-Strategie 2027 des Landes Niederösterreich eingereicht werden:</a:t>
            </a:r>
          </a:p>
          <a:p>
            <a:pPr lvl="2"/>
            <a:r>
              <a:rPr lang="de-DE" sz="1900" dirty="0">
                <a:latin typeface="+mj-lt"/>
              </a:rPr>
              <a:t>Gesundheit und Ernährung</a:t>
            </a:r>
          </a:p>
          <a:p>
            <a:pPr lvl="2"/>
            <a:r>
              <a:rPr lang="de-DE" sz="1900" dirty="0">
                <a:latin typeface="+mj-lt"/>
              </a:rPr>
              <a:t>Umwelt, Klima und Ressourcen</a:t>
            </a:r>
          </a:p>
          <a:p>
            <a:pPr lvl="2"/>
            <a:r>
              <a:rPr lang="de-DE" sz="1900" dirty="0">
                <a:latin typeface="+mj-lt"/>
              </a:rPr>
              <a:t>Digitalisierung, intelligente Produktion und Materialien</a:t>
            </a:r>
          </a:p>
          <a:p>
            <a:pPr lvl="2"/>
            <a:r>
              <a:rPr lang="de-DE" sz="1900" dirty="0">
                <a:latin typeface="+mj-lt"/>
              </a:rPr>
              <a:t>Gesellschaft und Kultur</a:t>
            </a:r>
          </a:p>
          <a:p>
            <a:r>
              <a:rPr lang="de-AT" sz="2200" dirty="0"/>
              <a:t>Ziele</a:t>
            </a:r>
          </a:p>
          <a:p>
            <a:pPr lvl="1"/>
            <a:r>
              <a:rPr lang="de-DE" sz="1900" dirty="0"/>
              <a:t>Nachhaltiger </a:t>
            </a:r>
            <a:r>
              <a:rPr lang="de-DE" sz="1900" b="1" dirty="0"/>
              <a:t>Ausbau der Forschungskompetenzen </a:t>
            </a:r>
            <a:r>
              <a:rPr lang="de-DE" sz="1900" dirty="0"/>
              <a:t>in NÖ im Rahmen des adressierten Themas	</a:t>
            </a:r>
          </a:p>
          <a:p>
            <a:pPr lvl="1"/>
            <a:r>
              <a:rPr lang="de-DE" sz="1900" dirty="0"/>
              <a:t>Erhöhung der Sichtbarkeit und </a:t>
            </a:r>
            <a:r>
              <a:rPr lang="de-DE" sz="1900" b="1" dirty="0"/>
              <a:t>Profilbildung</a:t>
            </a:r>
            <a:r>
              <a:rPr lang="de-DE" sz="1900" dirty="0"/>
              <a:t> des Standortes</a:t>
            </a:r>
          </a:p>
          <a:p>
            <a:pPr lvl="1"/>
            <a:r>
              <a:rPr lang="de-DE" sz="1900" b="1" dirty="0"/>
              <a:t>Ausbau von Kooperationen </a:t>
            </a:r>
            <a:r>
              <a:rPr lang="de-DE" sz="1900" dirty="0"/>
              <a:t>durch gemeinsame Nutzung der beantragten Forschungsinfrastruktur</a:t>
            </a:r>
          </a:p>
          <a:p>
            <a:pPr lvl="1"/>
            <a:endParaRPr lang="de-AT" sz="1600" dirty="0">
              <a:solidFill>
                <a:srgbClr val="FF0000"/>
              </a:solidFill>
            </a:endParaRPr>
          </a:p>
          <a:p>
            <a:pPr lvl="1"/>
            <a:endParaRPr lang="de-AT" dirty="0"/>
          </a:p>
          <a:p>
            <a:pPr lvl="1"/>
            <a:endParaRPr lang="de-DE" dirty="0"/>
          </a:p>
          <a:p>
            <a:pPr marL="457200" lvl="1" indent="0">
              <a:buNone/>
            </a:pP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Thematische Ausrichtung und Ziele</a:t>
            </a:r>
            <a:endParaRPr lang="de-AT" sz="3200" b="1" dirty="0"/>
          </a:p>
        </p:txBody>
      </p:sp>
    </p:spTree>
    <p:extLst>
      <p:ext uri="{BB962C8B-B14F-4D97-AF65-F5344CB8AC3E}">
        <p14:creationId xmlns:p14="http://schemas.microsoft.com/office/powerpoint/2010/main" val="2337232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8200" y="2751589"/>
            <a:ext cx="10515600" cy="3265519"/>
          </a:xfrm>
        </p:spPr>
        <p:txBody>
          <a:bodyPr>
            <a:normAutofit lnSpcReduction="10000"/>
          </a:bodyPr>
          <a:lstStyle/>
          <a:p>
            <a:r>
              <a:rPr lang="de-DE" sz="2000" dirty="0"/>
              <a:t>Förderbare Einrichtungen</a:t>
            </a:r>
          </a:p>
          <a:p>
            <a:pPr lvl="1"/>
            <a:r>
              <a:rPr lang="de-AT" sz="1800" b="1" dirty="0"/>
              <a:t>Projektträger*in</a:t>
            </a:r>
            <a:r>
              <a:rPr lang="de-AT" sz="1800" dirty="0"/>
              <a:t>: </a:t>
            </a:r>
            <a:r>
              <a:rPr lang="de-AT" sz="1800" dirty="0">
                <a:latin typeface="+mj-lt"/>
              </a:rPr>
              <a:t>Hochschule, Universität oder außeruniversitäre Forschungseinrichtung mit einem Standort </a:t>
            </a:r>
            <a:r>
              <a:rPr lang="de-AT" sz="1800" b="1" dirty="0">
                <a:latin typeface="+mj-lt"/>
              </a:rPr>
              <a:t>in</a:t>
            </a:r>
            <a:r>
              <a:rPr lang="de-AT" sz="1800" dirty="0">
                <a:latin typeface="+mj-lt"/>
              </a:rPr>
              <a:t> </a:t>
            </a:r>
            <a:r>
              <a:rPr lang="de-AT" sz="1800" b="1" dirty="0">
                <a:latin typeface="+mj-lt"/>
              </a:rPr>
              <a:t>Niederösterreich</a:t>
            </a:r>
            <a:r>
              <a:rPr lang="de-AT" sz="1800" dirty="0">
                <a:latin typeface="+mj-lt"/>
              </a:rPr>
              <a:t> </a:t>
            </a:r>
          </a:p>
          <a:p>
            <a:r>
              <a:rPr lang="de-AT" sz="2000" dirty="0"/>
              <a:t>Nicht förderbare Einrichtungen</a:t>
            </a:r>
          </a:p>
          <a:p>
            <a:pPr lvl="1"/>
            <a:r>
              <a:rPr lang="de-AT" sz="1800" dirty="0"/>
              <a:t>Einrichtungen im direkten mehrheitlichen Eigentum (&gt;50%) des Landes NÖ</a:t>
            </a:r>
          </a:p>
          <a:p>
            <a:pPr lvl="1"/>
            <a:r>
              <a:rPr lang="de-AT" sz="1800" dirty="0"/>
              <a:t>Unternehmen der gewerblichen Wirtschaft</a:t>
            </a:r>
            <a:endParaRPr lang="de-DE" sz="2400" dirty="0"/>
          </a:p>
          <a:p>
            <a:r>
              <a:rPr lang="de-DE" sz="2000" dirty="0"/>
              <a:t>Kooperationen</a:t>
            </a:r>
          </a:p>
          <a:p>
            <a:pPr lvl="1"/>
            <a:r>
              <a:rPr lang="de-AT" sz="1800" dirty="0"/>
              <a:t>Die </a:t>
            </a:r>
            <a:r>
              <a:rPr lang="de-AT" sz="1800" b="1" dirty="0"/>
              <a:t>kooperative Nutzung</a:t>
            </a:r>
            <a:r>
              <a:rPr lang="de-AT" sz="1800" dirty="0"/>
              <a:t> der Forschungsinfrastruktur durch weitere Einrichtungen ist möglich und </a:t>
            </a:r>
            <a:r>
              <a:rPr lang="de-AT" sz="1800" b="1" dirty="0"/>
              <a:t>erwünscht</a:t>
            </a:r>
          </a:p>
          <a:p>
            <a:pPr lvl="1"/>
            <a:r>
              <a:rPr lang="de-AT" sz="1800" dirty="0"/>
              <a:t>Der Nachweis der geplanten kooperativen Nutzung erfolgt durch Interessenbekundungen (</a:t>
            </a:r>
            <a:r>
              <a:rPr lang="de-AT" sz="1800" b="1" dirty="0"/>
              <a:t>LOIs</a:t>
            </a:r>
            <a:r>
              <a:rPr lang="de-AT" sz="1800" dirty="0"/>
              <a:t>) </a:t>
            </a:r>
          </a:p>
          <a:p>
            <a:pPr lvl="1"/>
            <a:r>
              <a:rPr lang="de-AT" sz="1800" dirty="0"/>
              <a:t>Die Rahmenbedingungen der kooperativen Nutzung sind im Antrag darzustellen</a:t>
            </a:r>
          </a:p>
          <a:p>
            <a:pPr lvl="1"/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Voraussetzungen (1)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959798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8200" y="2843783"/>
            <a:ext cx="10515600" cy="2806519"/>
          </a:xfrm>
        </p:spPr>
        <p:txBody>
          <a:bodyPr>
            <a:normAutofit/>
          </a:bodyPr>
          <a:lstStyle/>
          <a:p>
            <a:r>
              <a:rPr lang="de-DE" sz="2000" dirty="0"/>
              <a:t>Fördergegenstand</a:t>
            </a:r>
          </a:p>
          <a:p>
            <a:pPr lvl="1"/>
            <a:r>
              <a:rPr lang="de-AT" sz="1800" b="1" dirty="0"/>
              <a:t>Anschaffung</a:t>
            </a:r>
            <a:r>
              <a:rPr lang="de-AT" sz="1800" dirty="0"/>
              <a:t> (Auf- und Ausbau) und </a:t>
            </a:r>
            <a:r>
              <a:rPr lang="de-AT" sz="1800" b="1" dirty="0"/>
              <a:t>Inbetriebnahme</a:t>
            </a:r>
            <a:r>
              <a:rPr lang="de-AT" sz="1800" dirty="0"/>
              <a:t> von Forschungsinfrastruktur </a:t>
            </a:r>
          </a:p>
          <a:p>
            <a:pPr lvl="2"/>
            <a:r>
              <a:rPr lang="de-AT" sz="1800" dirty="0">
                <a:latin typeface="+mj-lt"/>
              </a:rPr>
              <a:t>Geräte / Instrumente / Software für Forschungszwecke</a:t>
            </a:r>
          </a:p>
          <a:p>
            <a:pPr lvl="2"/>
            <a:r>
              <a:rPr lang="de-AT" sz="1800" dirty="0">
                <a:latin typeface="+mj-lt"/>
              </a:rPr>
              <a:t>ausgenommen Grundausstattung oder Ersatzinvestitionen</a:t>
            </a:r>
          </a:p>
          <a:p>
            <a:pPr lvl="1"/>
            <a:r>
              <a:rPr lang="de-AT" sz="1800" dirty="0"/>
              <a:t>Zur fast ausschließlich </a:t>
            </a:r>
            <a:r>
              <a:rPr lang="de-AT" sz="1800" b="1" dirty="0"/>
              <a:t>nicht-wirtschaftlichen Nutzung</a:t>
            </a:r>
          </a:p>
          <a:p>
            <a:pPr lvl="1"/>
            <a:r>
              <a:rPr lang="de-DE" sz="1800" dirty="0">
                <a:latin typeface="+mj-lt"/>
              </a:rPr>
              <a:t>Erwerb </a:t>
            </a:r>
            <a:r>
              <a:rPr lang="de-DE" sz="1800" b="1" dirty="0">
                <a:latin typeface="+mj-lt"/>
              </a:rPr>
              <a:t>einzelner Geräte</a:t>
            </a:r>
            <a:r>
              <a:rPr lang="de-DE" sz="1800" dirty="0">
                <a:latin typeface="+mj-lt"/>
              </a:rPr>
              <a:t>, als auch </a:t>
            </a:r>
            <a:r>
              <a:rPr lang="de-DE" sz="1800" b="1" dirty="0">
                <a:latin typeface="+mj-lt"/>
              </a:rPr>
              <a:t>mehrerer Komponenten</a:t>
            </a:r>
            <a:r>
              <a:rPr lang="de-DE" sz="1800" dirty="0">
                <a:latin typeface="+mj-lt"/>
              </a:rPr>
              <a:t>, welche gemeinsam genutzt werden</a:t>
            </a:r>
          </a:p>
          <a:p>
            <a:pPr lvl="1"/>
            <a:r>
              <a:rPr lang="de-DE" sz="1800" dirty="0">
                <a:latin typeface="+mj-lt"/>
              </a:rPr>
              <a:t>Erwerb sowohl </a:t>
            </a:r>
            <a:r>
              <a:rPr lang="de-DE" sz="1800" b="1" dirty="0">
                <a:latin typeface="+mj-lt"/>
              </a:rPr>
              <a:t>neuer</a:t>
            </a:r>
            <a:r>
              <a:rPr lang="de-DE" sz="1800" dirty="0">
                <a:latin typeface="+mj-lt"/>
              </a:rPr>
              <a:t>, als auch </a:t>
            </a:r>
            <a:r>
              <a:rPr lang="de-DE" sz="1800" b="1" dirty="0">
                <a:latin typeface="+mj-lt"/>
              </a:rPr>
              <a:t>gebrauchter</a:t>
            </a:r>
            <a:r>
              <a:rPr lang="de-DE" sz="1800" dirty="0">
                <a:latin typeface="+mj-lt"/>
              </a:rPr>
              <a:t> Forschungsinfrastruktur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Voraussetzungen (2)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3029309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8200" y="2541864"/>
            <a:ext cx="10515600" cy="3475245"/>
          </a:xfrm>
        </p:spPr>
        <p:txBody>
          <a:bodyPr>
            <a:normAutofit fontScale="92500" lnSpcReduction="20000"/>
          </a:bodyPr>
          <a:lstStyle/>
          <a:p>
            <a:r>
              <a:rPr lang="de-DE" sz="2000" dirty="0"/>
              <a:t>Art der </a:t>
            </a:r>
            <a:r>
              <a:rPr lang="de-DE" sz="2200" dirty="0"/>
              <a:t>Nutzung</a:t>
            </a:r>
            <a:endParaRPr lang="de-DE" sz="2000" dirty="0"/>
          </a:p>
          <a:p>
            <a:pPr lvl="1"/>
            <a:r>
              <a:rPr lang="de-AT" sz="1900" dirty="0"/>
              <a:t>Fast ausschließlich Nutzung für </a:t>
            </a:r>
            <a:r>
              <a:rPr lang="de-AT" sz="1900" b="1" dirty="0"/>
              <a:t>nicht-wirtschaftliche Tätigkeiten </a:t>
            </a:r>
            <a:r>
              <a:rPr lang="de-AT" sz="1900" dirty="0"/>
              <a:t>= </a:t>
            </a:r>
            <a:r>
              <a:rPr lang="de-AT" sz="1900" b="1" dirty="0"/>
              <a:t>mindestens 80% </a:t>
            </a:r>
            <a:r>
              <a:rPr lang="de-AT" sz="1900" dirty="0"/>
              <a:t>der jährlichen Gesamtkapazität</a:t>
            </a:r>
          </a:p>
          <a:p>
            <a:pPr lvl="2"/>
            <a:r>
              <a:rPr lang="de-AT" sz="1700" b="1" dirty="0">
                <a:latin typeface="+mj-lt"/>
              </a:rPr>
              <a:t>Unabhängige Forschung </a:t>
            </a:r>
            <a:r>
              <a:rPr lang="de-AT" sz="1700" dirty="0">
                <a:latin typeface="+mj-lt"/>
              </a:rPr>
              <a:t>und Entwicklung zur Erweiterung des Wissens und des Verständnisses</a:t>
            </a:r>
          </a:p>
          <a:p>
            <a:pPr lvl="2"/>
            <a:r>
              <a:rPr lang="de-AT" sz="1700" dirty="0">
                <a:latin typeface="+mj-lt"/>
              </a:rPr>
              <a:t>Verbreitung der Forschungsergebnisse und </a:t>
            </a:r>
            <a:r>
              <a:rPr lang="de-AT" sz="1700" b="1" dirty="0">
                <a:latin typeface="+mj-lt"/>
              </a:rPr>
              <a:t>Wissenstransfer</a:t>
            </a:r>
          </a:p>
          <a:p>
            <a:pPr lvl="2"/>
            <a:r>
              <a:rPr lang="de-AT" sz="1700" b="1" dirty="0">
                <a:latin typeface="+mj-lt"/>
              </a:rPr>
              <a:t>Ausbildung</a:t>
            </a:r>
            <a:r>
              <a:rPr lang="de-AT" sz="1700" dirty="0">
                <a:latin typeface="+mj-lt"/>
              </a:rPr>
              <a:t> von mehr oder besser qualifizierten Mitarbeiter*innen</a:t>
            </a:r>
          </a:p>
          <a:p>
            <a:pPr lvl="1">
              <a:spcBef>
                <a:spcPts val="1200"/>
              </a:spcBef>
            </a:pPr>
            <a:r>
              <a:rPr lang="de-AT" sz="1900" b="1" dirty="0"/>
              <a:t>Wirtschaftliche Nutzung</a:t>
            </a:r>
            <a:r>
              <a:rPr lang="de-AT" sz="1900" dirty="0"/>
              <a:t>: nur möglich als reine </a:t>
            </a:r>
            <a:r>
              <a:rPr lang="de-AT" sz="1900" b="1" dirty="0"/>
              <a:t>Nebentätigkeit</a:t>
            </a:r>
            <a:r>
              <a:rPr lang="de-AT" sz="1900" dirty="0"/>
              <a:t> (</a:t>
            </a:r>
            <a:r>
              <a:rPr lang="de-AT" sz="1900" b="1" dirty="0"/>
              <a:t>max. 20% </a:t>
            </a:r>
            <a:r>
              <a:rPr lang="de-AT" sz="1900" dirty="0"/>
              <a:t>der jährlichen Gesamtkapazität)</a:t>
            </a:r>
          </a:p>
          <a:p>
            <a:pPr lvl="2"/>
            <a:r>
              <a:rPr lang="de-AT" sz="1700" dirty="0">
                <a:latin typeface="+mj-lt"/>
              </a:rPr>
              <a:t>Bspw. </a:t>
            </a:r>
            <a:r>
              <a:rPr lang="de-AT" sz="1700" b="1" dirty="0">
                <a:latin typeface="+mj-lt"/>
              </a:rPr>
              <a:t>Vermietung</a:t>
            </a:r>
            <a:r>
              <a:rPr lang="de-AT" sz="1700" dirty="0">
                <a:latin typeface="+mj-lt"/>
              </a:rPr>
              <a:t> von Ausrüstungen und Laboratorien </a:t>
            </a:r>
            <a:r>
              <a:rPr lang="de-AT" sz="1700" b="1" dirty="0">
                <a:latin typeface="+mj-lt"/>
              </a:rPr>
              <a:t>an Unternehmen</a:t>
            </a:r>
            <a:r>
              <a:rPr lang="de-AT" sz="1700" dirty="0">
                <a:latin typeface="+mj-lt"/>
              </a:rPr>
              <a:t>, die Erbringung von Dienstleistungen für Unternehmen oder </a:t>
            </a:r>
            <a:r>
              <a:rPr lang="de-AT" sz="1700" b="1" dirty="0">
                <a:latin typeface="+mj-lt"/>
              </a:rPr>
              <a:t>Auftragsforschung</a:t>
            </a:r>
            <a:r>
              <a:rPr lang="de-AT" sz="1700" dirty="0">
                <a:latin typeface="+mj-lt"/>
              </a:rPr>
              <a:t>.</a:t>
            </a:r>
          </a:p>
          <a:p>
            <a:pPr lvl="2"/>
            <a:r>
              <a:rPr lang="de-AT" sz="1700" dirty="0">
                <a:latin typeface="+mj-lt"/>
              </a:rPr>
              <a:t>Um direkte oder indirekte Beihilfen zu Gunsten Dritter auszuschließen, muss die wirtschaftliche Nutzung zu </a:t>
            </a:r>
            <a:r>
              <a:rPr lang="de-AT" sz="1700" b="1" dirty="0">
                <a:latin typeface="+mj-lt"/>
              </a:rPr>
              <a:t>marktüblichen Preisen </a:t>
            </a:r>
            <a:r>
              <a:rPr lang="de-AT" sz="1700" dirty="0">
                <a:latin typeface="+mj-lt"/>
              </a:rPr>
              <a:t>(Vollkosten + angemessene Gewinnspanne) verrechnet werden.</a:t>
            </a:r>
          </a:p>
          <a:p>
            <a:pPr lvl="1">
              <a:spcBef>
                <a:spcPts val="1200"/>
              </a:spcBef>
            </a:pPr>
            <a:r>
              <a:rPr lang="de-AT" sz="1900" b="1" dirty="0"/>
              <a:t>Nutzungskonzept</a:t>
            </a:r>
            <a:r>
              <a:rPr lang="de-AT" sz="1900" dirty="0"/>
              <a:t> über die gesamte geplante Nutzungsdauer (= Abschreibungsdauer, jedoch max. 10 Jahre; davon 3 Jahre im Detail)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38200" y="1098959"/>
            <a:ext cx="8763000" cy="1558846"/>
          </a:xfrm>
        </p:spPr>
        <p:txBody>
          <a:bodyPr>
            <a:normAutofit/>
          </a:bodyPr>
          <a:lstStyle/>
          <a:p>
            <a:r>
              <a:rPr lang="de-DE" dirty="0"/>
              <a:t>FTI-Infrastrukturen 2026</a:t>
            </a:r>
            <a:br>
              <a:rPr lang="de-DE" dirty="0"/>
            </a:br>
            <a:r>
              <a:rPr lang="de-DE" sz="3200" b="1" dirty="0"/>
              <a:t>Voraussetzungen (3)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419077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FF_Vorlage_ppt" id="{99881B3A-BCE1-4CDE-BFFA-8DF20253956C}" vid="{29F542B6-6F0C-4E2A-9FE8-F620DF7C701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GFF_Vorlage_ppt</Template>
  <TotalTime>0</TotalTime>
  <Words>1722</Words>
  <Application>Microsoft Office PowerPoint</Application>
  <PresentationFormat>Breitbild</PresentationFormat>
  <Paragraphs>223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Rift</vt:lpstr>
      <vt:lpstr>Wingdings</vt:lpstr>
      <vt:lpstr>Office</vt:lpstr>
      <vt:lpstr>FTI-Infrastrukturen 2026</vt:lpstr>
      <vt:lpstr>Anmerkungen</vt:lpstr>
      <vt:lpstr>Agenda</vt:lpstr>
      <vt:lpstr>Jahresprogramm 2026</vt:lpstr>
      <vt:lpstr>FTI-Infrastrukturen 2026 Eckdaten</vt:lpstr>
      <vt:lpstr>FTI-Infrastrukturen 2026 Thematische Ausrichtung und Ziele</vt:lpstr>
      <vt:lpstr>FTI-Infrastrukturen 2026 Voraussetzungen (1)</vt:lpstr>
      <vt:lpstr>FTI-Infrastrukturen 2026 Voraussetzungen (2)</vt:lpstr>
      <vt:lpstr>FTI-Infrastrukturen 2026 Voraussetzungen (3)</vt:lpstr>
      <vt:lpstr>FTI-Infrastrukturen 2026 Finanzielle Rahmenbedingungen (1)</vt:lpstr>
      <vt:lpstr>FTI-Infrastrukturen 2026 Finanzielle Rahmenbedingungen (2)</vt:lpstr>
      <vt:lpstr>FTI-Infrastrukturen 2026 Evaluierungsverfahren und Projektauswahl</vt:lpstr>
      <vt:lpstr>FTI-Infrastrukturen 2026 Evaluierungskriterien</vt:lpstr>
      <vt:lpstr>FTI-Infrastrukturen 2026 Antragsstruktur</vt:lpstr>
      <vt:lpstr>Q&amp;A (1)</vt:lpstr>
      <vt:lpstr>Q&amp;A (2)</vt:lpstr>
      <vt:lpstr>Q&amp;A (3)</vt:lpstr>
      <vt:lpstr>Wir freuen uns auf ihre Einreichungen  und sind bei Fragen gerne für Sie da!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Forschungsförderung</dc:title>
  <dc:creator>Sigrid Rulitz</dc:creator>
  <cp:lastModifiedBy>Antonia Miserka</cp:lastModifiedBy>
  <cp:revision>376</cp:revision>
  <dcterms:created xsi:type="dcterms:W3CDTF">2021-06-22T07:56:10Z</dcterms:created>
  <dcterms:modified xsi:type="dcterms:W3CDTF">2026-07-14T08:01:20Z</dcterms:modified>
</cp:coreProperties>
</file>